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88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7" r:id="rId19"/>
    <p:sldId id="281" r:id="rId20"/>
    <p:sldId id="282" r:id="rId21"/>
    <p:sldId id="283" r:id="rId22"/>
    <p:sldId id="284" r:id="rId23"/>
    <p:sldId id="285" r:id="rId24"/>
    <p:sldId id="286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77697-D30E-462F-B568-65D01D5CE73C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2A441-C414-4ECA-B798-AEFAF7E77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A5E57A-FD19-40AA-8275-4E35EEF25108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13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0879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58F9EC-E60D-4218-8ECE-9098569400B7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  <p:sp>
        <p:nvSpPr>
          <p:cNvPr id="153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1528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FCECE4-F327-4A32-8790-8B9542817671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174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79837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8E79A4-6725-4E62-A811-013C17CC6D0E}" type="slidenum">
              <a:rPr lang="en-US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194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872579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7D2795-DB7F-4CCE-8E8C-3E1496561638}" type="slidenum">
              <a:rPr lang="en-US" altLang="en-US" smtClean="0"/>
              <a:pPr/>
              <a:t>23</a:t>
            </a:fld>
            <a:endParaRPr lang="en-US" altLang="en-US" smtClean="0"/>
          </a:p>
        </p:txBody>
      </p:sp>
      <p:sp>
        <p:nvSpPr>
          <p:cNvPr id="215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1673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340D8D-C1A3-48EA-8E20-1239144C7FC4}" type="slidenum">
              <a:rPr lang="en-US" altLang="en-US" smtClean="0"/>
              <a:pPr/>
              <a:t>24</a:t>
            </a:fld>
            <a:endParaRPr lang="en-US" altLang="en-US" smtClean="0"/>
          </a:p>
        </p:txBody>
      </p:sp>
      <p:sp>
        <p:nvSpPr>
          <p:cNvPr id="235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81035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6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1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5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9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1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4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5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73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6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E1358-294F-4F66-A06A-80A07BF2CBF9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62836-3305-4BC7-B199-C8FBBE02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1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Reproducibility" TargetMode="External"/><Relationship Id="rId3" Type="http://schemas.openxmlformats.org/officeDocument/2006/relationships/hyperlink" Target="http://en.wikipedia.org/wiki/Conformity" TargetMode="External"/><Relationship Id="rId7" Type="http://schemas.openxmlformats.org/officeDocument/2006/relationships/hyperlink" Target="http://en.wikipedia.org/wiki/Precis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Value_(mathematics)" TargetMode="External"/><Relationship Id="rId11" Type="http://schemas.openxmlformats.org/officeDocument/2006/relationships/hyperlink" Target="http://en.wikipedia.org/wiki/Result" TargetMode="External"/><Relationship Id="rId5" Type="http://schemas.openxmlformats.org/officeDocument/2006/relationships/hyperlink" Target="http://en.wikipedia.org/wiki/Quantity" TargetMode="External"/><Relationship Id="rId10" Type="http://schemas.openxmlformats.org/officeDocument/2006/relationships/hyperlink" Target="http://en.wikipedia.org/wiki/Measurement" TargetMode="External"/><Relationship Id="rId4" Type="http://schemas.openxmlformats.org/officeDocument/2006/relationships/hyperlink" Target="http://en.wikipedia.org/wiki/Measure_(mathematics)" TargetMode="External"/><Relationship Id="rId9" Type="http://schemas.openxmlformats.org/officeDocument/2006/relationships/hyperlink" Target="http://en.wikipedia.org/wiki/Repeatabili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Accuracy_and_precision-highaccuracylowprecision.gi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hyperlink" Target="http://en.wikipedia.org/wiki/Image:Accuracy_and_precision-highprecisionlowaccuracy.gif" TargetMode="Externa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Accuracy_and_precision-highaccuracylowprecision.gi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Accuracy_and_precision-highaccuracylowprecision.gi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Type I and Type II </a:t>
            </a:r>
            <a:r>
              <a:rPr lang="en-US" sz="4800" b="1" dirty="0" smtClean="0"/>
              <a:t>errors, Precision and Accuracy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723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481"/>
            <a:ext cx="10515600" cy="36246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I Error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258" y="609600"/>
            <a:ext cx="10749936" cy="60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5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8313"/>
            <a:ext cx="10515600" cy="34279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Type II Error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75" y="704747"/>
            <a:ext cx="10580784" cy="59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481"/>
            <a:ext cx="10515600" cy="667262"/>
          </a:xfrm>
        </p:spPr>
        <p:txBody>
          <a:bodyPr/>
          <a:lstStyle/>
          <a:p>
            <a:pPr algn="ctr"/>
            <a:r>
              <a:rPr lang="en-US" dirty="0" smtClean="0"/>
              <a:t>Two tailed test rejection region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917" y="835742"/>
            <a:ext cx="1114704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5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648"/>
            <a:ext cx="10515600" cy="50011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One tailed (lower) test rejection region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8" y="727588"/>
            <a:ext cx="11654758" cy="6011858"/>
          </a:xfrm>
        </p:spPr>
      </p:pic>
    </p:spTree>
    <p:extLst>
      <p:ext uri="{BB962C8B-B14F-4D97-AF65-F5344CB8AC3E}">
        <p14:creationId xmlns:p14="http://schemas.microsoft.com/office/powerpoint/2010/main" val="146230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32" y="685082"/>
            <a:ext cx="10823345" cy="6026295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199" y="168480"/>
            <a:ext cx="10515600" cy="30346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One tailed (upper ) test rejection region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5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44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Causes of Type I and Type II Errors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9871"/>
            <a:ext cx="10940845" cy="4997092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selecting samples we are always subject to the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laws of chance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may,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random chance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select a sample that is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representative of the population.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Sapling techniques may be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flawed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assumptions in our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flawed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cause is: “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chance and chance alone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93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/>
          <a:lstStyle/>
          <a:p>
            <a:pPr algn="ctr"/>
            <a:r>
              <a:rPr lang="en-US" b="1" dirty="0" smtClean="0"/>
              <a:t>Type I and Type II Error review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7" y="1446709"/>
            <a:ext cx="11709366" cy="47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3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Accuracy and Precision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63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287338"/>
            <a:ext cx="7543800" cy="550862"/>
          </a:xfrm>
        </p:spPr>
        <p:txBody>
          <a:bodyPr/>
          <a:lstStyle/>
          <a:p>
            <a:pPr algn="ctr"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precision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521110" y="1219201"/>
            <a:ext cx="11120284" cy="4022725"/>
          </a:xfrm>
        </p:spPr>
        <p:txBody>
          <a:bodyPr/>
          <a:lstStyle/>
          <a:p>
            <a:pPr eaLnBrk="1" hangingPunct="1"/>
            <a:endParaRPr lang="en-GB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is the degree of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Conformity"/>
              </a:rPr>
              <a:t>conformity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Measure (mathematics)"/>
              </a:rPr>
              <a:t>measured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calculated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Quantity"/>
              </a:rPr>
              <a:t>quantity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its actual (true)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Value (mathematics)"/>
              </a:rPr>
              <a:t>value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/>
            <a:endParaRPr lang="en-GB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is closely related to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Precision"/>
              </a:rPr>
              <a:t>precision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also called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Reproducibility"/>
              </a:rPr>
              <a:t>reproducibility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Repeatability"/>
              </a:rPr>
              <a:t>repeatability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degree to which further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Measurement"/>
              </a:rPr>
              <a:t>measurements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calculations will show the same or similar 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Result"/>
              </a:rPr>
              <a:t>results</a:t>
            </a:r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/>
            <a:endParaRPr lang="en-GB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Text Box 4" descr="Large confetti"/>
          <p:cNvSpPr txBox="1">
            <a:spLocks noChangeArrowheads="1"/>
          </p:cNvSpPr>
          <p:nvPr/>
        </p:nvSpPr>
        <p:spPr bwMode="auto">
          <a:xfrm>
            <a:off x="1447800" y="53943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400">
                <a:latin typeface="Book Antiqua" panose="02040602050305030304" pitchFamily="18" charset="0"/>
              </a:rPr>
              <a:t>e.g. : using an instrument to measure a property of a rock sample</a:t>
            </a:r>
          </a:p>
        </p:txBody>
      </p:sp>
    </p:spTree>
    <p:extLst>
      <p:ext uri="{BB962C8B-B14F-4D97-AF65-F5344CB8AC3E}">
        <p14:creationId xmlns:p14="http://schemas.microsoft.com/office/powerpoint/2010/main" val="145953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65126"/>
            <a:ext cx="6158802" cy="700000"/>
          </a:xfrm>
        </p:spPr>
        <p:txBody>
          <a:bodyPr/>
          <a:lstStyle/>
          <a:p>
            <a:pPr algn="ctr"/>
            <a:r>
              <a:rPr lang="en-US" b="1" dirty="0" smtClean="0"/>
              <a:t>Fire Alarm Hypothesis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65" y="1825625"/>
            <a:ext cx="6862915" cy="4351338"/>
          </a:xfrm>
        </p:spPr>
        <p:txBody>
          <a:bodyPr/>
          <a:lstStyle/>
          <a:p>
            <a:r>
              <a:rPr lang="en-US" dirty="0" smtClean="0"/>
              <a:t>Lets say that you are studying </a:t>
            </a:r>
            <a:r>
              <a:rPr lang="en-US" dirty="0" smtClean="0"/>
              <a:t>in </a:t>
            </a:r>
            <a:r>
              <a:rPr lang="en-US" dirty="0" smtClean="0"/>
              <a:t>one of the rooms on CNR. Everything was normal. Suddenly you encounter a smell of smoke. </a:t>
            </a:r>
          </a:p>
          <a:p>
            <a:endParaRPr lang="en-US" dirty="0" smtClean="0"/>
          </a:p>
          <a:p>
            <a:r>
              <a:rPr lang="en-US" dirty="0" smtClean="0"/>
              <a:t>You may think: </a:t>
            </a:r>
          </a:p>
          <a:p>
            <a:pPr lvl="1"/>
            <a:r>
              <a:rPr lang="en-US" dirty="0" smtClean="0"/>
              <a:t>There may be a serious fire OR could be nothing serious. May be someone burned some paper. </a:t>
            </a:r>
            <a:endParaRPr lang="en-US" dirty="0"/>
          </a:p>
        </p:txBody>
      </p:sp>
      <p:pic>
        <p:nvPicPr>
          <p:cNvPr id="8" name="Picture 2" descr="https://i.ytimg.com/vi/tXzqtYBfhII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80" y="3429000"/>
            <a:ext cx="4779631" cy="31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2.gstatic.com/images?q=tbn:ANd9GcSrzFfY_EVjhfA5Wd-vn0s29LmWT2ibmx7_Fqmfy2fktcs-1Ui86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45" y="531271"/>
            <a:ext cx="3456057" cy="258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287339"/>
            <a:ext cx="7543800" cy="57943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GB" dirty="0" smtClean="0"/>
              <a:t>Accuracy and precision: </a:t>
            </a:r>
            <a:r>
              <a:rPr lang="en-GB" dirty="0" smtClean="0"/>
              <a:t>The Bull’s eye analogy</a:t>
            </a:r>
            <a:endParaRPr lang="en-GB" dirty="0" smtClean="0"/>
          </a:p>
        </p:txBody>
      </p:sp>
      <p:pic>
        <p:nvPicPr>
          <p:cNvPr id="14339" name="Picture 3" descr="High accuracy, but low precision">
            <a:hlinkClick r:id="rId3" tooltip="High accuracy, but low precision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65" y="957723"/>
            <a:ext cx="2711452" cy="293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High precision, but low accuracy">
            <a:hlinkClick r:id="rId5" tooltip="High precision, but low accuracy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65" y="3920915"/>
            <a:ext cx="2711452" cy="293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5" descr="Large confetti"/>
          <p:cNvSpPr txBox="1">
            <a:spLocks noChangeArrowheads="1"/>
          </p:cNvSpPr>
          <p:nvPr/>
        </p:nvSpPr>
        <p:spPr bwMode="auto">
          <a:xfrm>
            <a:off x="4900614" y="2205039"/>
            <a:ext cx="68784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 but low precision</a:t>
            </a:r>
          </a:p>
        </p:txBody>
      </p:sp>
      <p:sp>
        <p:nvSpPr>
          <p:cNvPr id="14342" name="Text Box 6" descr="Large confetti"/>
          <p:cNvSpPr txBox="1">
            <a:spLocks noChangeArrowheads="1"/>
          </p:cNvSpPr>
          <p:nvPr/>
        </p:nvSpPr>
        <p:spPr bwMode="auto">
          <a:xfrm>
            <a:off x="4900613" y="4365626"/>
            <a:ext cx="66522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precision but low accuracy</a:t>
            </a:r>
          </a:p>
        </p:txBody>
      </p:sp>
    </p:spTree>
    <p:extLst>
      <p:ext uri="{BB962C8B-B14F-4D97-AF65-F5344CB8AC3E}">
        <p14:creationId xmlns:p14="http://schemas.microsoft.com/office/powerpoint/2010/main" val="31138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35039"/>
          </a:xfrm>
        </p:spPr>
        <p:txBody>
          <a:bodyPr/>
          <a:lstStyle/>
          <a:p>
            <a:pPr algn="ctr">
              <a:defRPr/>
            </a:pPr>
            <a:r>
              <a:rPr lang="en-GB" b="1" dirty="0" smtClean="0"/>
              <a:t>Accuracy and precision</a:t>
            </a:r>
            <a:r>
              <a:rPr lang="en-GB" b="1" dirty="0" smtClean="0"/>
              <a:t>: The Bull’s eye </a:t>
            </a:r>
            <a:r>
              <a:rPr lang="en-GB" b="1" dirty="0" smtClean="0"/>
              <a:t>analogy</a:t>
            </a:r>
          </a:p>
        </p:txBody>
      </p:sp>
      <p:pic>
        <p:nvPicPr>
          <p:cNvPr id="16387" name="Picture 5" descr="High accuracy, but low precision">
            <a:hlinkClick r:id="rId3" tooltip="High accuracy, but low precision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9" y="1989139"/>
            <a:ext cx="299243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Oval 6"/>
          <p:cNvSpPr>
            <a:spLocks noChangeArrowheads="1"/>
          </p:cNvSpPr>
          <p:nvPr/>
        </p:nvSpPr>
        <p:spPr bwMode="auto">
          <a:xfrm>
            <a:off x="4699001" y="2688432"/>
            <a:ext cx="1662112" cy="17176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9" name="Oval 7"/>
          <p:cNvSpPr>
            <a:spLocks noChangeAspect="1" noChangeArrowheads="1"/>
          </p:cNvSpPr>
          <p:nvPr/>
        </p:nvSpPr>
        <p:spPr bwMode="auto">
          <a:xfrm>
            <a:off x="4799014" y="2784476"/>
            <a:ext cx="1425575" cy="14700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0" name="Oval 8"/>
          <p:cNvSpPr>
            <a:spLocks noChangeAspect="1" noChangeArrowheads="1"/>
          </p:cNvSpPr>
          <p:nvPr/>
        </p:nvSpPr>
        <p:spPr bwMode="auto">
          <a:xfrm>
            <a:off x="4935538" y="2917826"/>
            <a:ext cx="1160462" cy="11969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1" name="Oval 9"/>
          <p:cNvSpPr>
            <a:spLocks noChangeArrowheads="1"/>
          </p:cNvSpPr>
          <p:nvPr/>
        </p:nvSpPr>
        <p:spPr bwMode="auto">
          <a:xfrm>
            <a:off x="5692776" y="3705225"/>
            <a:ext cx="168275" cy="1714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2" name="Oval 10"/>
          <p:cNvSpPr>
            <a:spLocks noChangeArrowheads="1"/>
          </p:cNvSpPr>
          <p:nvPr/>
        </p:nvSpPr>
        <p:spPr bwMode="auto">
          <a:xfrm>
            <a:off x="5861051" y="3740151"/>
            <a:ext cx="168275" cy="1714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3" name="Oval 11"/>
          <p:cNvSpPr>
            <a:spLocks noChangeArrowheads="1"/>
          </p:cNvSpPr>
          <p:nvPr/>
        </p:nvSpPr>
        <p:spPr bwMode="auto">
          <a:xfrm>
            <a:off x="5692776" y="3879851"/>
            <a:ext cx="168275" cy="1698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4" name="Oval 12"/>
          <p:cNvSpPr>
            <a:spLocks noChangeArrowheads="1"/>
          </p:cNvSpPr>
          <p:nvPr/>
        </p:nvSpPr>
        <p:spPr bwMode="auto">
          <a:xfrm>
            <a:off x="5861051" y="3879851"/>
            <a:ext cx="168275" cy="1698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5" name="Text Box 13" descr="Large confetti"/>
          <p:cNvSpPr txBox="1">
            <a:spLocks noChangeArrowheads="1"/>
          </p:cNvSpPr>
          <p:nvPr/>
        </p:nvSpPr>
        <p:spPr bwMode="auto">
          <a:xfrm>
            <a:off x="2905125" y="5445125"/>
            <a:ext cx="5981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chemeClr val="tx1"/>
                  </a:fgClr>
                  <a:bgClr>
                    <a:schemeClr val="bg1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400">
                <a:latin typeface="Book Antiqua" panose="02040602050305030304" pitchFamily="18" charset="0"/>
              </a:rPr>
              <a:t>High accuracy and high precision</a:t>
            </a:r>
          </a:p>
        </p:txBody>
      </p:sp>
    </p:spTree>
    <p:extLst>
      <p:ext uri="{BB962C8B-B14F-4D97-AF65-F5344CB8AC3E}">
        <p14:creationId xmlns:p14="http://schemas.microsoft.com/office/powerpoint/2010/main" val="138713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364149" y="132175"/>
            <a:ext cx="7543800" cy="558800"/>
          </a:xfrm>
        </p:spPr>
        <p:txBody>
          <a:bodyPr/>
          <a:lstStyle/>
          <a:p>
            <a:pPr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error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29266" y="934066"/>
            <a:ext cx="5481024" cy="4634886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 error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accuracy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Definite causes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Reproducible</a:t>
            </a:r>
          </a:p>
          <a:p>
            <a:pPr eaLnBrk="1" hangingPunct="1"/>
            <a:endParaRPr lang="en-GB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313489" y="521111"/>
            <a:ext cx="4706935" cy="4989104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error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precision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Non-specific causes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reproducible</a:t>
            </a:r>
          </a:p>
        </p:txBody>
      </p:sp>
      <p:pic>
        <p:nvPicPr>
          <p:cNvPr id="18437" name="Picture 7" descr="High accuracy, but low precision">
            <a:hlinkClick r:id="rId3" tooltip="High accuracy, but low precision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4" y="3303589"/>
            <a:ext cx="299243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Oval 8"/>
          <p:cNvSpPr>
            <a:spLocks noChangeArrowheads="1"/>
          </p:cNvSpPr>
          <p:nvPr/>
        </p:nvSpPr>
        <p:spPr bwMode="auto">
          <a:xfrm>
            <a:off x="2773363" y="3992564"/>
            <a:ext cx="1662112" cy="17176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9" name="Oval 9"/>
          <p:cNvSpPr>
            <a:spLocks noChangeAspect="1" noChangeArrowheads="1"/>
          </p:cNvSpPr>
          <p:nvPr/>
        </p:nvSpPr>
        <p:spPr bwMode="auto">
          <a:xfrm>
            <a:off x="2871789" y="4098926"/>
            <a:ext cx="1425575" cy="14700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0" name="Oval 10"/>
          <p:cNvSpPr>
            <a:spLocks noChangeAspect="1" noChangeArrowheads="1"/>
          </p:cNvSpPr>
          <p:nvPr/>
        </p:nvSpPr>
        <p:spPr bwMode="auto">
          <a:xfrm>
            <a:off x="3008313" y="4232276"/>
            <a:ext cx="1160462" cy="11969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1" name="Oval 11"/>
          <p:cNvSpPr>
            <a:spLocks noChangeArrowheads="1"/>
          </p:cNvSpPr>
          <p:nvPr/>
        </p:nvSpPr>
        <p:spPr bwMode="auto">
          <a:xfrm>
            <a:off x="2439989" y="4600575"/>
            <a:ext cx="168275" cy="1714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2" name="Oval 12"/>
          <p:cNvSpPr>
            <a:spLocks noChangeArrowheads="1"/>
          </p:cNvSpPr>
          <p:nvPr/>
        </p:nvSpPr>
        <p:spPr bwMode="auto">
          <a:xfrm>
            <a:off x="2573339" y="4816475"/>
            <a:ext cx="168275" cy="17145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3" name="Oval 13"/>
          <p:cNvSpPr>
            <a:spLocks noChangeArrowheads="1"/>
          </p:cNvSpPr>
          <p:nvPr/>
        </p:nvSpPr>
        <p:spPr bwMode="auto">
          <a:xfrm>
            <a:off x="2373314" y="4816476"/>
            <a:ext cx="168275" cy="1698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4" name="Oval 14"/>
          <p:cNvSpPr>
            <a:spLocks noChangeArrowheads="1"/>
          </p:cNvSpPr>
          <p:nvPr/>
        </p:nvSpPr>
        <p:spPr bwMode="auto">
          <a:xfrm>
            <a:off x="2506664" y="5006976"/>
            <a:ext cx="168275" cy="16986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8445" name="Picture 17" descr="High accuracy, but low precision">
            <a:hlinkClick r:id="rId3" tooltip="High accuracy, but low precision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305176"/>
            <a:ext cx="2992438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6" name="Oval 18"/>
          <p:cNvSpPr>
            <a:spLocks noChangeArrowheads="1"/>
          </p:cNvSpPr>
          <p:nvPr/>
        </p:nvSpPr>
        <p:spPr bwMode="auto">
          <a:xfrm>
            <a:off x="6896101" y="3994151"/>
            <a:ext cx="1662113" cy="17176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7" name="Oval 19"/>
          <p:cNvSpPr>
            <a:spLocks noChangeAspect="1" noChangeArrowheads="1"/>
          </p:cNvSpPr>
          <p:nvPr/>
        </p:nvSpPr>
        <p:spPr bwMode="auto">
          <a:xfrm>
            <a:off x="6994526" y="4100514"/>
            <a:ext cx="1425575" cy="14700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8" name="Oval 20"/>
          <p:cNvSpPr>
            <a:spLocks noChangeAspect="1" noChangeArrowheads="1"/>
          </p:cNvSpPr>
          <p:nvPr/>
        </p:nvSpPr>
        <p:spPr bwMode="auto">
          <a:xfrm>
            <a:off x="7131051" y="4233864"/>
            <a:ext cx="1160463" cy="11969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9" name="Oval 21"/>
          <p:cNvSpPr>
            <a:spLocks noChangeArrowheads="1"/>
          </p:cNvSpPr>
          <p:nvPr/>
        </p:nvSpPr>
        <p:spPr bwMode="auto">
          <a:xfrm>
            <a:off x="8621713" y="4456113"/>
            <a:ext cx="169862" cy="1714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0" name="Oval 22"/>
          <p:cNvSpPr>
            <a:spLocks noChangeArrowheads="1"/>
          </p:cNvSpPr>
          <p:nvPr/>
        </p:nvSpPr>
        <p:spPr bwMode="auto">
          <a:xfrm>
            <a:off x="7493001" y="4816475"/>
            <a:ext cx="168275" cy="1714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1" name="Oval 23"/>
          <p:cNvSpPr>
            <a:spLocks noChangeArrowheads="1"/>
          </p:cNvSpPr>
          <p:nvPr/>
        </p:nvSpPr>
        <p:spPr bwMode="auto">
          <a:xfrm>
            <a:off x="8156576" y="5319713"/>
            <a:ext cx="168275" cy="1698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2" name="Oval 24"/>
          <p:cNvSpPr>
            <a:spLocks noChangeArrowheads="1"/>
          </p:cNvSpPr>
          <p:nvPr/>
        </p:nvSpPr>
        <p:spPr bwMode="auto">
          <a:xfrm>
            <a:off x="6892926" y="5535613"/>
            <a:ext cx="168275" cy="1698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53" name="Line 25"/>
          <p:cNvSpPr>
            <a:spLocks noChangeShapeType="1"/>
          </p:cNvSpPr>
          <p:nvPr/>
        </p:nvSpPr>
        <p:spPr bwMode="auto">
          <a:xfrm flipH="1" flipV="1">
            <a:off x="2573338" y="4672013"/>
            <a:ext cx="996950" cy="1444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4" name="Line 26"/>
          <p:cNvSpPr>
            <a:spLocks noChangeShapeType="1"/>
          </p:cNvSpPr>
          <p:nvPr/>
        </p:nvSpPr>
        <p:spPr bwMode="auto">
          <a:xfrm flipH="1">
            <a:off x="2638426" y="4816475"/>
            <a:ext cx="931863" cy="2873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Line 27"/>
          <p:cNvSpPr>
            <a:spLocks noChangeShapeType="1"/>
          </p:cNvSpPr>
          <p:nvPr/>
        </p:nvSpPr>
        <p:spPr bwMode="auto">
          <a:xfrm flipH="1">
            <a:off x="2506664" y="4816475"/>
            <a:ext cx="1063625" cy="714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7" name="Line 29"/>
          <p:cNvSpPr>
            <a:spLocks noChangeShapeType="1"/>
          </p:cNvSpPr>
          <p:nvPr/>
        </p:nvSpPr>
        <p:spPr bwMode="auto">
          <a:xfrm flipH="1">
            <a:off x="7624764" y="4816475"/>
            <a:ext cx="66675" cy="71438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30"/>
          <p:cNvSpPr>
            <a:spLocks noChangeShapeType="1"/>
          </p:cNvSpPr>
          <p:nvPr/>
        </p:nvSpPr>
        <p:spPr bwMode="auto">
          <a:xfrm flipH="1">
            <a:off x="7026276" y="4887913"/>
            <a:ext cx="528638" cy="72072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31"/>
          <p:cNvSpPr>
            <a:spLocks noChangeShapeType="1"/>
          </p:cNvSpPr>
          <p:nvPr/>
        </p:nvSpPr>
        <p:spPr bwMode="auto">
          <a:xfrm>
            <a:off x="7624764" y="4887913"/>
            <a:ext cx="531812" cy="4619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Line 32"/>
          <p:cNvSpPr>
            <a:spLocks noChangeShapeType="1"/>
          </p:cNvSpPr>
          <p:nvPr/>
        </p:nvSpPr>
        <p:spPr bwMode="auto">
          <a:xfrm flipV="1">
            <a:off x="7691439" y="4527551"/>
            <a:ext cx="930275" cy="28892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0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287338"/>
            <a:ext cx="7543800" cy="550862"/>
          </a:xfrm>
        </p:spPr>
        <p:txBody>
          <a:bodyPr/>
          <a:lstStyle/>
          <a:p>
            <a:pPr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error: Detecting and correcting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757084" y="1179871"/>
            <a:ext cx="10596716" cy="4997092"/>
          </a:xfrm>
        </p:spPr>
        <p:txBody>
          <a:bodyPr/>
          <a:lstStyle/>
          <a:p>
            <a:pPr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</a:t>
            </a:r>
          </a:p>
          <a:p>
            <a:pPr lvl="1" eaLnBrk="1" hangingPunct="1"/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have consistent signs</a:t>
            </a:r>
          </a:p>
          <a:p>
            <a:pPr lvl="1" eaLnBrk="1" hangingPunct="1"/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have consistent magnitude</a:t>
            </a:r>
          </a:p>
          <a:p>
            <a:pPr eaLnBrk="1" hangingPunct="1"/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  <a:p>
            <a:pPr lvl="1" eaLnBrk="1" hangingPunct="1"/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</a:p>
          <a:p>
            <a:pPr lvl="1" eaLnBrk="1" hangingPunct="1"/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procedural flaws</a:t>
            </a:r>
          </a:p>
          <a:p>
            <a:pPr lvl="1" eaLnBrk="1" hangingPunct="1"/>
            <a:r>
              <a:rPr lang="en-GB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with a different procedure</a:t>
            </a:r>
          </a:p>
          <a:p>
            <a:pPr lvl="1" eaLnBrk="1" hangingPunct="1"/>
            <a:endParaRPr lang="en-GB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5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error: Detecting and correcting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have random sign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errors more likely than large errors</a:t>
            </a:r>
          </a:p>
          <a:p>
            <a:pPr lvl="1" eaLnBrk="1" hangingPunct="1"/>
            <a:endParaRPr lang="en-GB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GB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more measurements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technique</a:t>
            </a:r>
          </a:p>
          <a:p>
            <a:pPr lvl="1" eaLnBrk="1" hangingPunct="1"/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instrumental precision</a:t>
            </a:r>
          </a:p>
        </p:txBody>
      </p:sp>
    </p:spTree>
    <p:extLst>
      <p:ext uri="{BB962C8B-B14F-4D97-AF65-F5344CB8AC3E}">
        <p14:creationId xmlns:p14="http://schemas.microsoft.com/office/powerpoint/2010/main" val="17905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0375"/>
            <a:ext cx="10515600" cy="227862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Corty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E. W. (2006).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and Interpreting Statistics: A Practical Text for the Health, Behavioral, and Social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Sciences, Mosby Publications.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Field, A. (2008). Discovering Statistics Using SPSS. Sage publications.  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Foltz, B. (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xxxx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Statistics for novice researchers. Education, learning and training professional.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6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28103" cy="33826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Fire Alarm Hypothesis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898" y="1444441"/>
            <a:ext cx="3838575" cy="28765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14" y="1333256"/>
            <a:ext cx="6645728" cy="4351338"/>
          </a:xfrm>
        </p:spPr>
        <p:txBody>
          <a:bodyPr/>
          <a:lstStyle/>
          <a:p>
            <a:r>
              <a:rPr lang="en-US" dirty="0" smtClean="0"/>
              <a:t>If you think, </a:t>
            </a:r>
            <a:r>
              <a:rPr lang="en-US" dirty="0" smtClean="0">
                <a:solidFill>
                  <a:srgbClr val="FF0000"/>
                </a:solidFill>
              </a:rPr>
              <a:t>nothing serious</a:t>
            </a:r>
            <a:r>
              <a:rPr lang="en-US" dirty="0" smtClean="0"/>
              <a:t>, you may decide your assumption that </a:t>
            </a:r>
            <a:r>
              <a:rPr lang="en-US" dirty="0" smtClean="0">
                <a:solidFill>
                  <a:srgbClr val="002060"/>
                </a:solidFill>
              </a:rPr>
              <a:t>everything is </a:t>
            </a:r>
            <a:r>
              <a:rPr lang="en-US" dirty="0" smtClean="0">
                <a:solidFill>
                  <a:srgbClr val="002060"/>
                </a:solidFill>
              </a:rPr>
              <a:t>normal</a:t>
            </a:r>
            <a:r>
              <a:rPr lang="en-US" dirty="0"/>
              <a:t> </a:t>
            </a:r>
            <a:r>
              <a:rPr lang="en-US" dirty="0" smtClean="0"/>
              <a:t>so nothing is needed to be done.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Null hypothesis: Situation is NOT serious </a:t>
            </a:r>
            <a:r>
              <a:rPr lang="en-US" sz="2000" dirty="0" smtClean="0">
                <a:solidFill>
                  <a:srgbClr val="FF0000"/>
                </a:solidFill>
              </a:rPr>
              <a:t>(everything is normal)</a:t>
            </a:r>
            <a:r>
              <a:rPr lang="en-US" dirty="0" smtClean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you think, smell is due to </a:t>
            </a:r>
            <a:r>
              <a:rPr lang="en-US" dirty="0" smtClean="0">
                <a:solidFill>
                  <a:srgbClr val="FF0000"/>
                </a:solidFill>
              </a:rPr>
              <a:t>serious fire</a:t>
            </a:r>
            <a:r>
              <a:rPr lang="en-US" dirty="0" smtClean="0"/>
              <a:t>, you reject your assumption that </a:t>
            </a:r>
            <a:r>
              <a:rPr lang="en-US" b="1" dirty="0" smtClean="0">
                <a:solidFill>
                  <a:srgbClr val="FF0000"/>
                </a:solidFill>
              </a:rPr>
              <a:t>everything is normal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002060"/>
                </a:solidFill>
              </a:rPr>
              <a:t>pull the fire alarm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7598"/>
          </a:xfrm>
        </p:spPr>
        <p:txBody>
          <a:bodyPr/>
          <a:lstStyle/>
          <a:p>
            <a:pPr algn="ctr"/>
            <a:r>
              <a:rPr lang="en-US" b="1" dirty="0" smtClean="0"/>
              <a:t>The Fire Alarm Hypothesis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640" y="1683774"/>
            <a:ext cx="4458806" cy="41960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70" y="1377850"/>
            <a:ext cx="7214717" cy="52540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You smell smoke.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You think “</a:t>
            </a:r>
            <a:r>
              <a:rPr lang="en-US" sz="2400" dirty="0" smtClean="0">
                <a:solidFill>
                  <a:srgbClr val="FF0000"/>
                </a:solidFill>
              </a:rPr>
              <a:t>it is NOT normal</a:t>
            </a:r>
            <a:r>
              <a:rPr lang="en-US" sz="2400" dirty="0" smtClean="0"/>
              <a:t>” (reject the assumption that everything is normal). You are rejecting your </a:t>
            </a:r>
            <a:r>
              <a:rPr lang="en-US" sz="2400" i="1" dirty="0" smtClean="0"/>
              <a:t>null hypothesis.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Therefore, Pull the fire alarm.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People are evacuated and police arrives to investigate.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After investigation, it is determined that there was no fire. </a:t>
            </a:r>
            <a:r>
              <a:rPr lang="en-US" sz="2400" i="1" u="sng" dirty="0" smtClean="0"/>
              <a:t>You falsely pulled the fire alarm</a:t>
            </a:r>
            <a:r>
              <a:rPr lang="en-US" sz="2400" dirty="0" smtClean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When you </a:t>
            </a:r>
            <a:r>
              <a:rPr lang="en-US" sz="2400" dirty="0" smtClean="0">
                <a:solidFill>
                  <a:srgbClr val="FF0000"/>
                </a:solidFill>
              </a:rPr>
              <a:t>rejected your assumption that everything was normal, when </a:t>
            </a:r>
            <a:r>
              <a:rPr lang="en-US" sz="2400" dirty="0" err="1" smtClean="0">
                <a:solidFill>
                  <a:srgbClr val="FF0000"/>
                </a:solidFill>
              </a:rPr>
              <a:t>infact</a:t>
            </a:r>
            <a:r>
              <a:rPr lang="en-US" sz="2400" dirty="0" smtClean="0">
                <a:solidFill>
                  <a:srgbClr val="FF0000"/>
                </a:solidFill>
              </a:rPr>
              <a:t> it </a:t>
            </a:r>
            <a:r>
              <a:rPr lang="en-US" sz="2400" dirty="0" smtClean="0">
                <a:solidFill>
                  <a:srgbClr val="FF0000"/>
                </a:solidFill>
              </a:rPr>
              <a:t>really was normal</a:t>
            </a:r>
            <a:r>
              <a:rPr lang="en-US" sz="2400" dirty="0" smtClean="0"/>
              <a:t>. You committed TYPE I ERROR. </a:t>
            </a:r>
            <a:r>
              <a:rPr lang="en-US" sz="2400" dirty="0" err="1"/>
              <a:t>e</a:t>
            </a:r>
            <a:r>
              <a:rPr lang="en-US" sz="2400" dirty="0" err="1" smtClean="0"/>
              <a:t>.g</a:t>
            </a:r>
            <a:r>
              <a:rPr lang="en-US" sz="2400" dirty="0" smtClean="0"/>
              <a:t>; A ‘false </a:t>
            </a:r>
            <a:r>
              <a:rPr lang="en-US" sz="2400" dirty="0" smtClean="0"/>
              <a:t>fire alarm</a:t>
            </a:r>
            <a:r>
              <a:rPr lang="en-US" sz="2400" dirty="0" smtClean="0"/>
              <a:t>’.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870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687"/>
            <a:ext cx="10515600" cy="3784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The Fire Alarm Hypothesis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43" y="1399713"/>
            <a:ext cx="4446088" cy="38153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353" y="864158"/>
            <a:ext cx="7233889" cy="59938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smell smoke.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think “</a:t>
            </a:r>
            <a:r>
              <a:rPr lang="en-US" dirty="0">
                <a:solidFill>
                  <a:srgbClr val="FF0000"/>
                </a:solidFill>
              </a:rPr>
              <a:t>it is </a:t>
            </a:r>
            <a:r>
              <a:rPr lang="en-US" dirty="0" smtClean="0">
                <a:solidFill>
                  <a:srgbClr val="FF0000"/>
                </a:solidFill>
              </a:rPr>
              <a:t>normal</a:t>
            </a:r>
            <a:r>
              <a:rPr lang="en-US" dirty="0" smtClean="0"/>
              <a:t>”. Probably just burned the trash. </a:t>
            </a:r>
            <a:r>
              <a:rPr lang="en-US" dirty="0"/>
              <a:t>You are </a:t>
            </a:r>
            <a:r>
              <a:rPr lang="en-US" dirty="0" smtClean="0"/>
              <a:t>NOT rejecting </a:t>
            </a:r>
            <a:r>
              <a:rPr lang="en-US" dirty="0"/>
              <a:t>your </a:t>
            </a:r>
            <a:r>
              <a:rPr lang="en-US" i="1" dirty="0"/>
              <a:t>null hypothesis.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Therefore, </a:t>
            </a:r>
            <a:r>
              <a:rPr lang="en-US" dirty="0" smtClean="0"/>
              <a:t>do not pull </a:t>
            </a:r>
            <a:r>
              <a:rPr lang="en-US" dirty="0"/>
              <a:t>the fire alarm.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But there is indeed a fire, no one is injured but there was a substantial loss due to fire.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</a:t>
            </a:r>
            <a:r>
              <a:rPr lang="en-US" dirty="0" smtClean="0"/>
              <a:t>you failed to </a:t>
            </a:r>
            <a:r>
              <a:rPr lang="en-US" dirty="0" smtClean="0">
                <a:solidFill>
                  <a:srgbClr val="FF0000"/>
                </a:solidFill>
              </a:rPr>
              <a:t>reject </a:t>
            </a:r>
            <a:r>
              <a:rPr lang="en-US" dirty="0">
                <a:solidFill>
                  <a:srgbClr val="FF0000"/>
                </a:solidFill>
              </a:rPr>
              <a:t>your assumption that everything was normal, when it really was </a:t>
            </a:r>
            <a:r>
              <a:rPr lang="en-US" dirty="0" smtClean="0">
                <a:solidFill>
                  <a:srgbClr val="FF0000"/>
                </a:solidFill>
              </a:rPr>
              <a:t>NOT normal</a:t>
            </a:r>
            <a:r>
              <a:rPr lang="en-US" dirty="0"/>
              <a:t>. </a:t>
            </a:r>
            <a:r>
              <a:rPr lang="en-US" dirty="0" smtClean="0"/>
              <a:t>The assumption in fact should have been rejected. You </a:t>
            </a:r>
            <a:r>
              <a:rPr lang="en-US" dirty="0"/>
              <a:t>committed TYPE </a:t>
            </a:r>
            <a:r>
              <a:rPr lang="en-US" dirty="0" smtClean="0"/>
              <a:t>II </a:t>
            </a:r>
            <a:r>
              <a:rPr lang="en-US" dirty="0"/>
              <a:t>ERROR. </a:t>
            </a:r>
            <a:r>
              <a:rPr lang="en-US" dirty="0" err="1" smtClean="0"/>
              <a:t>e.g</a:t>
            </a:r>
            <a:r>
              <a:rPr lang="en-US" dirty="0"/>
              <a:t>; </a:t>
            </a:r>
            <a:r>
              <a:rPr lang="en-US" u="sng" dirty="0" smtClean="0"/>
              <a:t>not pulling a fire alarm when </a:t>
            </a:r>
            <a:r>
              <a:rPr lang="en-US" u="sng" dirty="0" smtClean="0"/>
              <a:t>in fact </a:t>
            </a:r>
            <a:r>
              <a:rPr lang="en-US" u="sng" dirty="0" smtClean="0"/>
              <a:t>it should have been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3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078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The Fire Alarm Hypothesis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8636"/>
            <a:ext cx="10515600" cy="3456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60" y="5347878"/>
            <a:ext cx="62007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0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31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Fire Alarm Hypothesis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24983"/>
            <a:ext cx="10515600" cy="43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/>
          <a:lstStyle/>
          <a:p>
            <a:pPr algn="ctr"/>
            <a:r>
              <a:rPr lang="en-US" dirty="0" smtClean="0"/>
              <a:t>Visualizing Type I and Type II errors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282" y="1002429"/>
            <a:ext cx="10140654" cy="570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0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70" y="275303"/>
            <a:ext cx="11781683" cy="627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692</Words>
  <Application>Microsoft Office PowerPoint</Application>
  <PresentationFormat>Widescreen</PresentationFormat>
  <Paragraphs>91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Book Antiqua</vt:lpstr>
      <vt:lpstr>Calibri</vt:lpstr>
      <vt:lpstr>Calibri Light</vt:lpstr>
      <vt:lpstr>Times New Roman</vt:lpstr>
      <vt:lpstr>Wingdings</vt:lpstr>
      <vt:lpstr>Office Theme</vt:lpstr>
      <vt:lpstr>Type I and Type II errors, Precision and Accuracy</vt:lpstr>
      <vt:lpstr>Fire Alarm Hypothesis</vt:lpstr>
      <vt:lpstr>The Fire Alarm Hypothesis</vt:lpstr>
      <vt:lpstr>The Fire Alarm Hypothesis</vt:lpstr>
      <vt:lpstr>The Fire Alarm Hypothesis</vt:lpstr>
      <vt:lpstr>The Fire Alarm Hypothesis</vt:lpstr>
      <vt:lpstr>The Fire Alarm Hypothesis</vt:lpstr>
      <vt:lpstr>Visualizing Type I and Type II errors</vt:lpstr>
      <vt:lpstr>PowerPoint Presentation</vt:lpstr>
      <vt:lpstr>Type I Error</vt:lpstr>
      <vt:lpstr>Type II Error</vt:lpstr>
      <vt:lpstr>Two tailed test rejection region</vt:lpstr>
      <vt:lpstr>PowerPoint Presentation</vt:lpstr>
      <vt:lpstr>One tailed (lower) test rejection region</vt:lpstr>
      <vt:lpstr>One tailed (upper ) test rejection region</vt:lpstr>
      <vt:lpstr>Causes of Type I and Type II Errors</vt:lpstr>
      <vt:lpstr>Type I and Type II Error review</vt:lpstr>
      <vt:lpstr>Accuracy and Precision</vt:lpstr>
      <vt:lpstr>Accuracy and precision</vt:lpstr>
      <vt:lpstr>Accuracy and precision: The Bull’s eye analogy</vt:lpstr>
      <vt:lpstr>Accuracy and precision: The Bull’s eye analogy</vt:lpstr>
      <vt:lpstr>Two types of error</vt:lpstr>
      <vt:lpstr>Systematic error: Detecting and correcting</vt:lpstr>
      <vt:lpstr>Random error: Detecting and correcting</vt:lpstr>
      <vt:lpstr>Reference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 mscon</dc:creator>
  <cp:lastModifiedBy>windo mscon</cp:lastModifiedBy>
  <cp:revision>23</cp:revision>
  <dcterms:created xsi:type="dcterms:W3CDTF">2016-03-06T01:36:10Z</dcterms:created>
  <dcterms:modified xsi:type="dcterms:W3CDTF">2016-03-16T03:08:23Z</dcterms:modified>
</cp:coreProperties>
</file>